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15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2" r:id="rId10"/>
    <p:sldId id="263" r:id="rId11"/>
    <p:sldId id="267" r:id="rId12"/>
    <p:sldId id="268" r:id="rId13"/>
    <p:sldId id="269" r:id="rId1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BF648-FD84-4F21-AEFD-1647FF20D3FE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DF8E368-A154-4D7C-8A87-EDBDFF2ECBAF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Early 2017</a:t>
          </a:r>
        </a:p>
      </dgm:t>
    </dgm:pt>
    <dgm:pt modelId="{E4F5CEBD-115E-4D6C-949C-A6E49F135236}" type="parTrans" cxnId="{11AAD9FE-958C-42DB-99B1-4568FEF55290}">
      <dgm:prSet/>
      <dgm:spPr/>
      <dgm:t>
        <a:bodyPr/>
        <a:lstStyle/>
        <a:p>
          <a:endParaRPr lang="en-US"/>
        </a:p>
      </dgm:t>
    </dgm:pt>
    <dgm:pt modelId="{57FEA5E3-1E98-404D-9FCE-9CE083F8C9DD}" type="sibTrans" cxnId="{11AAD9FE-958C-42DB-99B1-4568FEF55290}">
      <dgm:prSet/>
      <dgm:spPr/>
      <dgm:t>
        <a:bodyPr/>
        <a:lstStyle/>
        <a:p>
          <a:endParaRPr lang="en-US"/>
        </a:p>
      </dgm:t>
    </dgm:pt>
    <dgm:pt modelId="{71ED2A0B-AECF-4085-9905-3D4DB639F9EE}">
      <dgm:prSet phldrT="[Text]"/>
      <dgm:spPr/>
      <dgm:t>
        <a:bodyPr/>
        <a:lstStyle/>
        <a:p>
          <a:r>
            <a:rPr lang="en-US" dirty="0"/>
            <a:t>WI DHS issues Request for Proposal for MCOs to operate in Dane County</a:t>
          </a:r>
        </a:p>
      </dgm:t>
    </dgm:pt>
    <dgm:pt modelId="{1B66F308-047E-4E47-912A-9A083BBC21A2}" type="parTrans" cxnId="{7A870874-7997-40E3-8D3F-CE70FDCEE9B1}">
      <dgm:prSet/>
      <dgm:spPr/>
      <dgm:t>
        <a:bodyPr/>
        <a:lstStyle/>
        <a:p>
          <a:endParaRPr lang="en-US"/>
        </a:p>
      </dgm:t>
    </dgm:pt>
    <dgm:pt modelId="{9CD7C303-B2C9-4B2F-BBD1-AB2BD9CD500C}" type="sibTrans" cxnId="{7A870874-7997-40E3-8D3F-CE70FDCEE9B1}">
      <dgm:prSet/>
      <dgm:spPr/>
      <dgm:t>
        <a:bodyPr/>
        <a:lstStyle/>
        <a:p>
          <a:endParaRPr lang="en-US"/>
        </a:p>
      </dgm:t>
    </dgm:pt>
    <dgm:pt modelId="{A5C61C15-07D4-4F6E-8079-68F6797BDF1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Mid 2017</a:t>
          </a:r>
        </a:p>
      </dgm:t>
    </dgm:pt>
    <dgm:pt modelId="{255D7C82-72D4-45A3-A17B-A0D7DFE088E3}" type="parTrans" cxnId="{4A960449-C194-43A3-BF02-8F0D611F7E8E}">
      <dgm:prSet/>
      <dgm:spPr/>
      <dgm:t>
        <a:bodyPr/>
        <a:lstStyle/>
        <a:p>
          <a:endParaRPr lang="en-US"/>
        </a:p>
      </dgm:t>
    </dgm:pt>
    <dgm:pt modelId="{EBD2D31D-249C-4A47-B4BA-B0F863424E5C}" type="sibTrans" cxnId="{4A960449-C194-43A3-BF02-8F0D611F7E8E}">
      <dgm:prSet/>
      <dgm:spPr/>
      <dgm:t>
        <a:bodyPr/>
        <a:lstStyle/>
        <a:p>
          <a:endParaRPr lang="en-US"/>
        </a:p>
      </dgm:t>
    </dgm:pt>
    <dgm:pt modelId="{CF4C48F0-F5C7-4563-B299-80F6D48962F8}">
      <dgm:prSet phldrT="[Text]"/>
      <dgm:spPr/>
      <dgm:t>
        <a:bodyPr/>
        <a:lstStyle/>
        <a:p>
          <a:r>
            <a:rPr lang="en-US" dirty="0"/>
            <a:t>WI DHS selects 2-3 ICAs and 2-3 MCOs to operate in Dane County</a:t>
          </a:r>
        </a:p>
      </dgm:t>
    </dgm:pt>
    <dgm:pt modelId="{A86F6E58-13CC-4BE8-99F7-A98A23B40492}" type="parTrans" cxnId="{6FBE2C0E-E44D-47DB-A6F7-05A53C14B6B1}">
      <dgm:prSet/>
      <dgm:spPr/>
      <dgm:t>
        <a:bodyPr/>
        <a:lstStyle/>
        <a:p>
          <a:endParaRPr lang="en-US"/>
        </a:p>
      </dgm:t>
    </dgm:pt>
    <dgm:pt modelId="{B4ADCE6A-4920-456C-9996-D7BCAA7C57EE}" type="sibTrans" cxnId="{6FBE2C0E-E44D-47DB-A6F7-05A53C14B6B1}">
      <dgm:prSet/>
      <dgm:spPr/>
      <dgm:t>
        <a:bodyPr/>
        <a:lstStyle/>
        <a:p>
          <a:endParaRPr lang="en-US"/>
        </a:p>
      </dgm:t>
    </dgm:pt>
    <dgm:pt modelId="{CC38D538-77A0-44D1-91D2-56D41A879B2D}">
      <dgm:prSet phldrT="[Text]"/>
      <dgm:spPr/>
      <dgm:t>
        <a:bodyPr/>
        <a:lstStyle/>
        <a:p>
          <a:r>
            <a:rPr lang="en-US" dirty="0"/>
            <a:t>Consumers &amp; families get notice of timeline to choose FC/IRIS by X date</a:t>
          </a:r>
        </a:p>
      </dgm:t>
    </dgm:pt>
    <dgm:pt modelId="{7B9347B6-3FE4-4CFC-8851-3EFF7753901E}" type="parTrans" cxnId="{5F174EBF-4F26-46E1-87B6-839DE95640ED}">
      <dgm:prSet/>
      <dgm:spPr/>
      <dgm:t>
        <a:bodyPr/>
        <a:lstStyle/>
        <a:p>
          <a:endParaRPr lang="en-US"/>
        </a:p>
      </dgm:t>
    </dgm:pt>
    <dgm:pt modelId="{B82CD737-8664-433D-8546-AC516685FB41}" type="sibTrans" cxnId="{5F174EBF-4F26-46E1-87B6-839DE95640ED}">
      <dgm:prSet/>
      <dgm:spPr/>
      <dgm:t>
        <a:bodyPr/>
        <a:lstStyle/>
        <a:p>
          <a:endParaRPr lang="en-US"/>
        </a:p>
      </dgm:t>
    </dgm:pt>
    <dgm:pt modelId="{5646DA51-D5DF-4854-B5CF-20DF685A1BA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Mid-Late 2017</a:t>
          </a:r>
        </a:p>
      </dgm:t>
    </dgm:pt>
    <dgm:pt modelId="{5A585397-33D5-461B-BF84-E82B144F5852}" type="parTrans" cxnId="{A02F4B26-C065-4406-9125-D42CF5F43D7C}">
      <dgm:prSet/>
      <dgm:spPr/>
      <dgm:t>
        <a:bodyPr/>
        <a:lstStyle/>
        <a:p>
          <a:endParaRPr lang="en-US"/>
        </a:p>
      </dgm:t>
    </dgm:pt>
    <dgm:pt modelId="{C70F1712-BE12-4376-8E40-5AF0E1F953BF}" type="sibTrans" cxnId="{A02F4B26-C065-4406-9125-D42CF5F43D7C}">
      <dgm:prSet/>
      <dgm:spPr/>
      <dgm:t>
        <a:bodyPr/>
        <a:lstStyle/>
        <a:p>
          <a:endParaRPr lang="en-US"/>
        </a:p>
      </dgm:t>
    </dgm:pt>
    <dgm:pt modelId="{2F92BEBB-688C-47C4-B02A-58DE39537A17}">
      <dgm:prSet phldrT="[Text]"/>
      <dgm:spPr/>
      <dgm:t>
        <a:bodyPr/>
        <a:lstStyle/>
        <a:p>
          <a:r>
            <a:rPr lang="en-US" dirty="0"/>
            <a:t>Dane ADRC provides options counseling to consumers and families</a:t>
          </a:r>
        </a:p>
      </dgm:t>
    </dgm:pt>
    <dgm:pt modelId="{8A9EE75C-624F-47A6-9612-41E500CF245B}" type="parTrans" cxnId="{3AB3B337-DCE1-4060-943D-D5BABF2E61D4}">
      <dgm:prSet/>
      <dgm:spPr/>
      <dgm:t>
        <a:bodyPr/>
        <a:lstStyle/>
        <a:p>
          <a:endParaRPr lang="en-US"/>
        </a:p>
      </dgm:t>
    </dgm:pt>
    <dgm:pt modelId="{9BEAC9CE-2805-4F69-96DC-22EF381728E8}" type="sibTrans" cxnId="{3AB3B337-DCE1-4060-943D-D5BABF2E61D4}">
      <dgm:prSet/>
      <dgm:spPr/>
      <dgm:t>
        <a:bodyPr/>
        <a:lstStyle/>
        <a:p>
          <a:endParaRPr lang="en-US"/>
        </a:p>
      </dgm:t>
    </dgm:pt>
    <dgm:pt modelId="{3495F2E1-0235-4B7D-8143-C3F89875DD16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Late 2017</a:t>
          </a:r>
        </a:p>
      </dgm:t>
    </dgm:pt>
    <dgm:pt modelId="{2E595414-C4E1-47DE-8F13-6CD4A9F4242C}" type="parTrans" cxnId="{44FD2081-290D-42EA-AE5B-09D0EED11671}">
      <dgm:prSet/>
      <dgm:spPr/>
      <dgm:t>
        <a:bodyPr/>
        <a:lstStyle/>
        <a:p>
          <a:endParaRPr lang="en-US"/>
        </a:p>
      </dgm:t>
    </dgm:pt>
    <dgm:pt modelId="{D5A42382-1D93-4EC8-BB89-AEBE34A1AE34}" type="sibTrans" cxnId="{44FD2081-290D-42EA-AE5B-09D0EED11671}">
      <dgm:prSet/>
      <dgm:spPr/>
      <dgm:t>
        <a:bodyPr/>
        <a:lstStyle/>
        <a:p>
          <a:endParaRPr lang="en-US"/>
        </a:p>
      </dgm:t>
    </dgm:pt>
    <dgm:pt modelId="{6AB12C50-12F3-4FA2-8510-ACBB9298A468}">
      <dgm:prSet phldrT="[Text]"/>
      <dgm:spPr/>
      <dgm:t>
        <a:bodyPr/>
        <a:lstStyle/>
        <a:p>
          <a:r>
            <a:rPr lang="en-US" dirty="0"/>
            <a:t>Consumers and families decide on whether to enroll in Family Care or IRIS</a:t>
          </a:r>
        </a:p>
      </dgm:t>
    </dgm:pt>
    <dgm:pt modelId="{1610195A-86E8-44E1-BE91-88135F4AF8BC}" type="parTrans" cxnId="{76E0917D-C0C2-49DA-8E58-5B1FA0FE69E4}">
      <dgm:prSet/>
      <dgm:spPr/>
      <dgm:t>
        <a:bodyPr/>
        <a:lstStyle/>
        <a:p>
          <a:endParaRPr lang="en-US"/>
        </a:p>
      </dgm:t>
    </dgm:pt>
    <dgm:pt modelId="{AB5323CA-BE97-4177-B3AE-FE9AED7221EF}" type="sibTrans" cxnId="{76E0917D-C0C2-49DA-8E58-5B1FA0FE69E4}">
      <dgm:prSet/>
      <dgm:spPr/>
      <dgm:t>
        <a:bodyPr/>
        <a:lstStyle/>
        <a:p>
          <a:endParaRPr lang="en-US"/>
        </a:p>
      </dgm:t>
    </dgm:pt>
    <dgm:pt modelId="{815A787D-17F4-41DC-95EE-D75758A74318}">
      <dgm:prSet phldrT="[Text]"/>
      <dgm:spPr/>
      <dgm:t>
        <a:bodyPr/>
        <a:lstStyle/>
        <a:p>
          <a:r>
            <a:rPr lang="en-US" dirty="0"/>
            <a:t>People who choose FC select an MCO</a:t>
          </a:r>
        </a:p>
      </dgm:t>
    </dgm:pt>
    <dgm:pt modelId="{053CAD01-B6F5-4C88-8EC1-475353D327E3}" type="parTrans" cxnId="{D995D51F-0223-4F48-BD78-00BC4CD7A560}">
      <dgm:prSet/>
      <dgm:spPr/>
      <dgm:t>
        <a:bodyPr/>
        <a:lstStyle/>
        <a:p>
          <a:endParaRPr lang="en-US"/>
        </a:p>
      </dgm:t>
    </dgm:pt>
    <dgm:pt modelId="{60EF68D4-FCAE-46D4-8496-7E93CA5DB8AB}" type="sibTrans" cxnId="{D995D51F-0223-4F48-BD78-00BC4CD7A560}">
      <dgm:prSet/>
      <dgm:spPr/>
      <dgm:t>
        <a:bodyPr/>
        <a:lstStyle/>
        <a:p>
          <a:endParaRPr lang="en-US"/>
        </a:p>
      </dgm:t>
    </dgm:pt>
    <dgm:pt modelId="{8346D311-CF71-48EE-8CAB-83251A93BCC6}">
      <dgm:prSet phldrT="[Text]"/>
      <dgm:spPr/>
      <dgm:t>
        <a:bodyPr/>
        <a:lstStyle/>
        <a:p>
          <a:r>
            <a:rPr lang="en-US" dirty="0"/>
            <a:t>People who choose IRIS select an ICA</a:t>
          </a:r>
        </a:p>
      </dgm:t>
    </dgm:pt>
    <dgm:pt modelId="{82E70F0A-37D3-4580-A55B-54837F1B638D}" type="parTrans" cxnId="{A5C4396A-FCC2-4872-A018-76779EC9DA87}">
      <dgm:prSet/>
      <dgm:spPr/>
      <dgm:t>
        <a:bodyPr/>
        <a:lstStyle/>
        <a:p>
          <a:endParaRPr lang="en-US"/>
        </a:p>
      </dgm:t>
    </dgm:pt>
    <dgm:pt modelId="{F4BB4AC8-743A-4EF8-8DB4-0C45E12CCE10}" type="sibTrans" cxnId="{A5C4396A-FCC2-4872-A018-76779EC9DA87}">
      <dgm:prSet/>
      <dgm:spPr/>
      <dgm:t>
        <a:bodyPr/>
        <a:lstStyle/>
        <a:p>
          <a:endParaRPr lang="en-US"/>
        </a:p>
      </dgm:t>
    </dgm:pt>
    <dgm:pt modelId="{D5517E19-CD8D-40A6-834E-97E3ACBFE60E}">
      <dgm:prSet phldrT="[Text]"/>
      <dgm:spPr/>
      <dgm:t>
        <a:bodyPr/>
        <a:lstStyle/>
        <a:p>
          <a:r>
            <a:rPr lang="en-US" dirty="0"/>
            <a:t>The last round of annual functional screens before the transition begin and continue throughout the year</a:t>
          </a:r>
        </a:p>
      </dgm:t>
    </dgm:pt>
    <dgm:pt modelId="{C6E6FDAE-7F00-4D0E-A1E0-561C2880F214}" type="parTrans" cxnId="{FFB73BEF-FFDF-4687-8686-D1F7FB2F75A0}">
      <dgm:prSet/>
      <dgm:spPr/>
    </dgm:pt>
    <dgm:pt modelId="{5F78DF83-F5F2-42D3-AC1C-0DEA9873A153}" type="sibTrans" cxnId="{FFB73BEF-FFDF-4687-8686-D1F7FB2F75A0}">
      <dgm:prSet/>
      <dgm:spPr/>
    </dgm:pt>
    <dgm:pt modelId="{EEA83986-8D79-4B67-AF81-9A49189FDB18}" type="pres">
      <dgm:prSet presAssocID="{FD4BF648-FD84-4F21-AEFD-1647FF20D3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B15D07-D907-4805-87E7-9723E2DF1046}" type="pres">
      <dgm:prSet presAssocID="{3DF8E368-A154-4D7C-8A87-EDBDFF2ECBAF}" presName="composite" presStyleCnt="0"/>
      <dgm:spPr/>
    </dgm:pt>
    <dgm:pt modelId="{243F732C-90E4-4D70-9432-E1C908C54F77}" type="pres">
      <dgm:prSet presAssocID="{3DF8E368-A154-4D7C-8A87-EDBDFF2ECBA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D10BA-1201-448F-81F6-814CCB3E8A5B}" type="pres">
      <dgm:prSet presAssocID="{3DF8E368-A154-4D7C-8A87-EDBDFF2ECBA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6E3BF-B1EE-4CA6-8C56-2F163299D893}" type="pres">
      <dgm:prSet presAssocID="{57FEA5E3-1E98-404D-9FCE-9CE083F8C9DD}" presName="sp" presStyleCnt="0"/>
      <dgm:spPr/>
    </dgm:pt>
    <dgm:pt modelId="{817B8CBF-EAB1-4282-9A41-AC347BADCA45}" type="pres">
      <dgm:prSet presAssocID="{A5C61C15-07D4-4F6E-8079-68F6797BDF18}" presName="composite" presStyleCnt="0"/>
      <dgm:spPr/>
    </dgm:pt>
    <dgm:pt modelId="{7263F6B7-1EF3-4A93-B37C-C8C360B04E89}" type="pres">
      <dgm:prSet presAssocID="{A5C61C15-07D4-4F6E-8079-68F6797BDF1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8A666-46A2-407F-B128-3FDD8AA9809A}" type="pres">
      <dgm:prSet presAssocID="{A5C61C15-07D4-4F6E-8079-68F6797BDF1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AA114-0330-445C-B2F8-DB6C7D6567E0}" type="pres">
      <dgm:prSet presAssocID="{EBD2D31D-249C-4A47-B4BA-B0F863424E5C}" presName="sp" presStyleCnt="0"/>
      <dgm:spPr/>
    </dgm:pt>
    <dgm:pt modelId="{4014CCAF-3C3C-4F68-9DC4-B16615372175}" type="pres">
      <dgm:prSet presAssocID="{5646DA51-D5DF-4854-B5CF-20DF685A1BA2}" presName="composite" presStyleCnt="0"/>
      <dgm:spPr/>
    </dgm:pt>
    <dgm:pt modelId="{FF6E715E-BEF3-4285-8A38-A721E1AF6666}" type="pres">
      <dgm:prSet presAssocID="{5646DA51-D5DF-4854-B5CF-20DF685A1BA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8731-0E4E-4CD4-9110-F8B9822BE4BD}" type="pres">
      <dgm:prSet presAssocID="{5646DA51-D5DF-4854-B5CF-20DF685A1BA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62155-C0C3-468B-ACA9-E487DF7B66E8}" type="pres">
      <dgm:prSet presAssocID="{C70F1712-BE12-4376-8E40-5AF0E1F953BF}" presName="sp" presStyleCnt="0"/>
      <dgm:spPr/>
    </dgm:pt>
    <dgm:pt modelId="{96B1FC79-F0F9-4991-A2F4-1A8D0CDEAFCD}" type="pres">
      <dgm:prSet presAssocID="{3495F2E1-0235-4B7D-8143-C3F89875DD16}" presName="composite" presStyleCnt="0"/>
      <dgm:spPr/>
    </dgm:pt>
    <dgm:pt modelId="{5F940312-5212-48C1-AD54-695D5458B630}" type="pres">
      <dgm:prSet presAssocID="{3495F2E1-0235-4B7D-8143-C3F89875DD1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5E44E-7C2D-4C6E-BAF2-BA032B505EF2}" type="pres">
      <dgm:prSet presAssocID="{3495F2E1-0235-4B7D-8143-C3F89875DD1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2F4B26-C065-4406-9125-D42CF5F43D7C}" srcId="{FD4BF648-FD84-4F21-AEFD-1647FF20D3FE}" destId="{5646DA51-D5DF-4854-B5CF-20DF685A1BA2}" srcOrd="2" destOrd="0" parTransId="{5A585397-33D5-461B-BF84-E82B144F5852}" sibTransId="{C70F1712-BE12-4376-8E40-5AF0E1F953BF}"/>
    <dgm:cxn modelId="{76E0917D-C0C2-49DA-8E58-5B1FA0FE69E4}" srcId="{3495F2E1-0235-4B7D-8143-C3F89875DD16}" destId="{6AB12C50-12F3-4FA2-8510-ACBB9298A468}" srcOrd="0" destOrd="0" parTransId="{1610195A-86E8-44E1-BE91-88135F4AF8BC}" sibTransId="{AB5323CA-BE97-4177-B3AE-FE9AED7221EF}"/>
    <dgm:cxn modelId="{1334A9F2-DDD4-4A48-B84A-BA97B8355B21}" type="presOf" srcId="{6AB12C50-12F3-4FA2-8510-ACBB9298A468}" destId="{8EA5E44E-7C2D-4C6E-BAF2-BA032B505EF2}" srcOrd="0" destOrd="0" presId="urn:microsoft.com/office/officeart/2005/8/layout/chevron2"/>
    <dgm:cxn modelId="{EACB2DD1-5EE8-CE4E-8BCA-A4B6EF68115B}" type="presOf" srcId="{A5C61C15-07D4-4F6E-8079-68F6797BDF18}" destId="{7263F6B7-1EF3-4A93-B37C-C8C360B04E89}" srcOrd="0" destOrd="0" presId="urn:microsoft.com/office/officeart/2005/8/layout/chevron2"/>
    <dgm:cxn modelId="{C078FFF0-AC84-1440-88B3-F5AE0226AB0F}" type="presOf" srcId="{CC38D538-77A0-44D1-91D2-56D41A879B2D}" destId="{BA38A666-46A2-407F-B128-3FDD8AA9809A}" srcOrd="0" destOrd="1" presId="urn:microsoft.com/office/officeart/2005/8/layout/chevron2"/>
    <dgm:cxn modelId="{7A870874-7997-40E3-8D3F-CE70FDCEE9B1}" srcId="{3DF8E368-A154-4D7C-8A87-EDBDFF2ECBAF}" destId="{71ED2A0B-AECF-4085-9905-3D4DB639F9EE}" srcOrd="0" destOrd="0" parTransId="{1B66F308-047E-4E47-912A-9A083BBC21A2}" sibTransId="{9CD7C303-B2C9-4B2F-BBD1-AB2BD9CD500C}"/>
    <dgm:cxn modelId="{62950CDD-3186-4645-A91C-2FBA9B209EC6}" type="presOf" srcId="{CF4C48F0-F5C7-4563-B299-80F6D48962F8}" destId="{BA38A666-46A2-407F-B128-3FDD8AA9809A}" srcOrd="0" destOrd="0" presId="urn:microsoft.com/office/officeart/2005/8/layout/chevron2"/>
    <dgm:cxn modelId="{5F174EBF-4F26-46E1-87B6-839DE95640ED}" srcId="{A5C61C15-07D4-4F6E-8079-68F6797BDF18}" destId="{CC38D538-77A0-44D1-91D2-56D41A879B2D}" srcOrd="1" destOrd="0" parTransId="{7B9347B6-3FE4-4CFC-8851-3EFF7753901E}" sibTransId="{B82CD737-8664-433D-8546-AC516685FB41}"/>
    <dgm:cxn modelId="{6FBE2C0E-E44D-47DB-A6F7-05A53C14B6B1}" srcId="{A5C61C15-07D4-4F6E-8079-68F6797BDF18}" destId="{CF4C48F0-F5C7-4563-B299-80F6D48962F8}" srcOrd="0" destOrd="0" parTransId="{A86F6E58-13CC-4BE8-99F7-A98A23B40492}" sibTransId="{B4ADCE6A-4920-456C-9996-D7BCAA7C57EE}"/>
    <dgm:cxn modelId="{8A79C8D8-04F3-0645-9D2A-48816B82F4AC}" type="presOf" srcId="{815A787D-17F4-41DC-95EE-D75758A74318}" destId="{8EA5E44E-7C2D-4C6E-BAF2-BA032B505EF2}" srcOrd="0" destOrd="1" presId="urn:microsoft.com/office/officeart/2005/8/layout/chevron2"/>
    <dgm:cxn modelId="{D995D51F-0223-4F48-BD78-00BC4CD7A560}" srcId="{3495F2E1-0235-4B7D-8143-C3F89875DD16}" destId="{815A787D-17F4-41DC-95EE-D75758A74318}" srcOrd="1" destOrd="0" parTransId="{053CAD01-B6F5-4C88-8EC1-475353D327E3}" sibTransId="{60EF68D4-FCAE-46D4-8496-7E93CA5DB8AB}"/>
    <dgm:cxn modelId="{A5C4396A-FCC2-4872-A018-76779EC9DA87}" srcId="{3495F2E1-0235-4B7D-8143-C3F89875DD16}" destId="{8346D311-CF71-48EE-8CAB-83251A93BCC6}" srcOrd="2" destOrd="0" parTransId="{82E70F0A-37D3-4580-A55B-54837F1B638D}" sibTransId="{F4BB4AC8-743A-4EF8-8DB4-0C45E12CCE10}"/>
    <dgm:cxn modelId="{5EFF00DC-3652-4344-98BE-D4411C99743B}" type="presOf" srcId="{8346D311-CF71-48EE-8CAB-83251A93BCC6}" destId="{8EA5E44E-7C2D-4C6E-BAF2-BA032B505EF2}" srcOrd="0" destOrd="2" presId="urn:microsoft.com/office/officeart/2005/8/layout/chevron2"/>
    <dgm:cxn modelId="{68581617-DA7A-F84C-8BD9-7C1859FA185A}" type="presOf" srcId="{2F92BEBB-688C-47C4-B02A-58DE39537A17}" destId="{71528731-0E4E-4CD4-9110-F8B9822BE4BD}" srcOrd="0" destOrd="0" presId="urn:microsoft.com/office/officeart/2005/8/layout/chevron2"/>
    <dgm:cxn modelId="{FFB73BEF-FFDF-4687-8686-D1F7FB2F75A0}" srcId="{3DF8E368-A154-4D7C-8A87-EDBDFF2ECBAF}" destId="{D5517E19-CD8D-40A6-834E-97E3ACBFE60E}" srcOrd="1" destOrd="0" parTransId="{C6E6FDAE-7F00-4D0E-A1E0-561C2880F214}" sibTransId="{5F78DF83-F5F2-42D3-AC1C-0DEA9873A153}"/>
    <dgm:cxn modelId="{44FD2081-290D-42EA-AE5B-09D0EED11671}" srcId="{FD4BF648-FD84-4F21-AEFD-1647FF20D3FE}" destId="{3495F2E1-0235-4B7D-8143-C3F89875DD16}" srcOrd="3" destOrd="0" parTransId="{2E595414-C4E1-47DE-8F13-6CD4A9F4242C}" sibTransId="{D5A42382-1D93-4EC8-BB89-AEBE34A1AE34}"/>
    <dgm:cxn modelId="{4CEEF1C8-1569-414C-BC91-25A57A38AE72}" type="presOf" srcId="{71ED2A0B-AECF-4085-9905-3D4DB639F9EE}" destId="{096D10BA-1201-448F-81F6-814CCB3E8A5B}" srcOrd="0" destOrd="0" presId="urn:microsoft.com/office/officeart/2005/8/layout/chevron2"/>
    <dgm:cxn modelId="{11AAD9FE-958C-42DB-99B1-4568FEF55290}" srcId="{FD4BF648-FD84-4F21-AEFD-1647FF20D3FE}" destId="{3DF8E368-A154-4D7C-8A87-EDBDFF2ECBAF}" srcOrd="0" destOrd="0" parTransId="{E4F5CEBD-115E-4D6C-949C-A6E49F135236}" sibTransId="{57FEA5E3-1E98-404D-9FCE-9CE083F8C9DD}"/>
    <dgm:cxn modelId="{4F63172C-B128-6A42-9B9C-DFB78C06F65C}" type="presOf" srcId="{5646DA51-D5DF-4854-B5CF-20DF685A1BA2}" destId="{FF6E715E-BEF3-4285-8A38-A721E1AF6666}" srcOrd="0" destOrd="0" presId="urn:microsoft.com/office/officeart/2005/8/layout/chevron2"/>
    <dgm:cxn modelId="{505F3F97-68FD-9B45-A9FE-1A27A193D687}" type="presOf" srcId="{FD4BF648-FD84-4F21-AEFD-1647FF20D3FE}" destId="{EEA83986-8D79-4B67-AF81-9A49189FDB18}" srcOrd="0" destOrd="0" presId="urn:microsoft.com/office/officeart/2005/8/layout/chevron2"/>
    <dgm:cxn modelId="{5AC67E7A-0281-0C49-9BF4-AE8576CB8A30}" type="presOf" srcId="{D5517E19-CD8D-40A6-834E-97E3ACBFE60E}" destId="{096D10BA-1201-448F-81F6-814CCB3E8A5B}" srcOrd="0" destOrd="1" presId="urn:microsoft.com/office/officeart/2005/8/layout/chevron2"/>
    <dgm:cxn modelId="{4A960449-C194-43A3-BF02-8F0D611F7E8E}" srcId="{FD4BF648-FD84-4F21-AEFD-1647FF20D3FE}" destId="{A5C61C15-07D4-4F6E-8079-68F6797BDF18}" srcOrd="1" destOrd="0" parTransId="{255D7C82-72D4-45A3-A17B-A0D7DFE088E3}" sibTransId="{EBD2D31D-249C-4A47-B4BA-B0F863424E5C}"/>
    <dgm:cxn modelId="{C9D009B7-4740-F04E-A396-22B49E171355}" type="presOf" srcId="{3495F2E1-0235-4B7D-8143-C3F89875DD16}" destId="{5F940312-5212-48C1-AD54-695D5458B630}" srcOrd="0" destOrd="0" presId="urn:microsoft.com/office/officeart/2005/8/layout/chevron2"/>
    <dgm:cxn modelId="{3AB3B337-DCE1-4060-943D-D5BABF2E61D4}" srcId="{5646DA51-D5DF-4854-B5CF-20DF685A1BA2}" destId="{2F92BEBB-688C-47C4-B02A-58DE39537A17}" srcOrd="0" destOrd="0" parTransId="{8A9EE75C-624F-47A6-9612-41E500CF245B}" sibTransId="{9BEAC9CE-2805-4F69-96DC-22EF381728E8}"/>
    <dgm:cxn modelId="{560C5C83-6B50-3A40-82B6-AEDE4F5C18EA}" type="presOf" srcId="{3DF8E368-A154-4D7C-8A87-EDBDFF2ECBAF}" destId="{243F732C-90E4-4D70-9432-E1C908C54F77}" srcOrd="0" destOrd="0" presId="urn:microsoft.com/office/officeart/2005/8/layout/chevron2"/>
    <dgm:cxn modelId="{F65D3A3D-0B5F-9E48-A40D-DF94C6CFC2CF}" type="presParOf" srcId="{EEA83986-8D79-4B67-AF81-9A49189FDB18}" destId="{08B15D07-D907-4805-87E7-9723E2DF1046}" srcOrd="0" destOrd="0" presId="urn:microsoft.com/office/officeart/2005/8/layout/chevron2"/>
    <dgm:cxn modelId="{D541E87B-2274-4B43-A997-562E185AAAA8}" type="presParOf" srcId="{08B15D07-D907-4805-87E7-9723E2DF1046}" destId="{243F732C-90E4-4D70-9432-E1C908C54F77}" srcOrd="0" destOrd="0" presId="urn:microsoft.com/office/officeart/2005/8/layout/chevron2"/>
    <dgm:cxn modelId="{C9A52F66-3EB1-4E41-AF1B-FB1961A48837}" type="presParOf" srcId="{08B15D07-D907-4805-87E7-9723E2DF1046}" destId="{096D10BA-1201-448F-81F6-814CCB3E8A5B}" srcOrd="1" destOrd="0" presId="urn:microsoft.com/office/officeart/2005/8/layout/chevron2"/>
    <dgm:cxn modelId="{93608FD5-4901-7541-BCB6-863195B661CC}" type="presParOf" srcId="{EEA83986-8D79-4B67-AF81-9A49189FDB18}" destId="{1D96E3BF-B1EE-4CA6-8C56-2F163299D893}" srcOrd="1" destOrd="0" presId="urn:microsoft.com/office/officeart/2005/8/layout/chevron2"/>
    <dgm:cxn modelId="{52E8CA6B-C2E6-C84A-BA00-192DDA3BCABC}" type="presParOf" srcId="{EEA83986-8D79-4B67-AF81-9A49189FDB18}" destId="{817B8CBF-EAB1-4282-9A41-AC347BADCA45}" srcOrd="2" destOrd="0" presId="urn:microsoft.com/office/officeart/2005/8/layout/chevron2"/>
    <dgm:cxn modelId="{70BD76E0-479B-4E40-90BF-38886C73B1F3}" type="presParOf" srcId="{817B8CBF-EAB1-4282-9A41-AC347BADCA45}" destId="{7263F6B7-1EF3-4A93-B37C-C8C360B04E89}" srcOrd="0" destOrd="0" presId="urn:microsoft.com/office/officeart/2005/8/layout/chevron2"/>
    <dgm:cxn modelId="{97DF4D1E-5903-8A44-A7BE-B632794F0C29}" type="presParOf" srcId="{817B8CBF-EAB1-4282-9A41-AC347BADCA45}" destId="{BA38A666-46A2-407F-B128-3FDD8AA9809A}" srcOrd="1" destOrd="0" presId="urn:microsoft.com/office/officeart/2005/8/layout/chevron2"/>
    <dgm:cxn modelId="{7B128AC7-0A49-CA41-8FB0-BB23A8F9CA1A}" type="presParOf" srcId="{EEA83986-8D79-4B67-AF81-9A49189FDB18}" destId="{371AA114-0330-445C-B2F8-DB6C7D6567E0}" srcOrd="3" destOrd="0" presId="urn:microsoft.com/office/officeart/2005/8/layout/chevron2"/>
    <dgm:cxn modelId="{D08ECE0E-8CD6-A942-9598-A0D4252911AC}" type="presParOf" srcId="{EEA83986-8D79-4B67-AF81-9A49189FDB18}" destId="{4014CCAF-3C3C-4F68-9DC4-B16615372175}" srcOrd="4" destOrd="0" presId="urn:microsoft.com/office/officeart/2005/8/layout/chevron2"/>
    <dgm:cxn modelId="{1FF75647-9FF3-1143-A5DD-704170961213}" type="presParOf" srcId="{4014CCAF-3C3C-4F68-9DC4-B16615372175}" destId="{FF6E715E-BEF3-4285-8A38-A721E1AF6666}" srcOrd="0" destOrd="0" presId="urn:microsoft.com/office/officeart/2005/8/layout/chevron2"/>
    <dgm:cxn modelId="{C476BE24-416A-C54F-BE91-9D6C0398E8D7}" type="presParOf" srcId="{4014CCAF-3C3C-4F68-9DC4-B16615372175}" destId="{71528731-0E4E-4CD4-9110-F8B9822BE4BD}" srcOrd="1" destOrd="0" presId="urn:microsoft.com/office/officeart/2005/8/layout/chevron2"/>
    <dgm:cxn modelId="{6A66B70A-6B8E-9A4E-BA5E-21E8F0A47294}" type="presParOf" srcId="{EEA83986-8D79-4B67-AF81-9A49189FDB18}" destId="{9A762155-C0C3-468B-ACA9-E487DF7B66E8}" srcOrd="5" destOrd="0" presId="urn:microsoft.com/office/officeart/2005/8/layout/chevron2"/>
    <dgm:cxn modelId="{F438A9ED-97B1-5445-AADE-8F3E128E8DF7}" type="presParOf" srcId="{EEA83986-8D79-4B67-AF81-9A49189FDB18}" destId="{96B1FC79-F0F9-4991-A2F4-1A8D0CDEAFCD}" srcOrd="6" destOrd="0" presId="urn:microsoft.com/office/officeart/2005/8/layout/chevron2"/>
    <dgm:cxn modelId="{CE0BCD7F-D1BE-5F45-9CA3-81B15ABDE1FB}" type="presParOf" srcId="{96B1FC79-F0F9-4991-A2F4-1A8D0CDEAFCD}" destId="{5F940312-5212-48C1-AD54-695D5458B630}" srcOrd="0" destOrd="0" presId="urn:microsoft.com/office/officeart/2005/8/layout/chevron2"/>
    <dgm:cxn modelId="{C29C2D6E-D8ED-1047-9EA2-583D0E3CFA72}" type="presParOf" srcId="{96B1FC79-F0F9-4991-A2F4-1A8D0CDEAFCD}" destId="{8EA5E44E-7C2D-4C6E-BAF2-BA032B505E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E5747-73FC-43AC-8433-8193BA40FB5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CD32D-3CE3-4016-B04E-98E5FFE59AB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2018</a:t>
          </a:r>
        </a:p>
      </dgm:t>
    </dgm:pt>
    <dgm:pt modelId="{DD77C881-B9E5-4603-9D63-834E139166D7}" type="parTrans" cxnId="{351CE35C-B19E-491D-A2FA-D530EF81493C}">
      <dgm:prSet/>
      <dgm:spPr/>
      <dgm:t>
        <a:bodyPr/>
        <a:lstStyle/>
        <a:p>
          <a:endParaRPr lang="en-US"/>
        </a:p>
      </dgm:t>
    </dgm:pt>
    <dgm:pt modelId="{87AC5021-66B0-42F6-93E7-CB5CE2F5F93D}" type="sibTrans" cxnId="{351CE35C-B19E-491D-A2FA-D530EF81493C}">
      <dgm:prSet/>
      <dgm:spPr/>
      <dgm:t>
        <a:bodyPr/>
        <a:lstStyle/>
        <a:p>
          <a:endParaRPr lang="en-US"/>
        </a:p>
      </dgm:t>
    </dgm:pt>
    <dgm:pt modelId="{6977CD6F-8B81-43D3-98D8-1CBE061897EB}">
      <dgm:prSet phldrT="[Text]"/>
      <dgm:spPr/>
      <dgm:t>
        <a:bodyPr/>
        <a:lstStyle/>
        <a:p>
          <a:r>
            <a:rPr lang="en-US" dirty="0"/>
            <a:t>People who choose FC likely keep Dane individual plan for most/all of 2018</a:t>
          </a:r>
        </a:p>
      </dgm:t>
    </dgm:pt>
    <dgm:pt modelId="{5F63A8B4-365D-4CE5-B4EE-1409DE2F3981}" type="parTrans" cxnId="{85F769BE-884A-461D-A5AE-2BB94F4E05A5}">
      <dgm:prSet/>
      <dgm:spPr/>
      <dgm:t>
        <a:bodyPr/>
        <a:lstStyle/>
        <a:p>
          <a:endParaRPr lang="en-US"/>
        </a:p>
      </dgm:t>
    </dgm:pt>
    <dgm:pt modelId="{DA365751-5C69-485A-BD01-1BAE59293911}" type="sibTrans" cxnId="{85F769BE-884A-461D-A5AE-2BB94F4E05A5}">
      <dgm:prSet/>
      <dgm:spPr/>
      <dgm:t>
        <a:bodyPr/>
        <a:lstStyle/>
        <a:p>
          <a:endParaRPr lang="en-US"/>
        </a:p>
      </dgm:t>
    </dgm:pt>
    <dgm:pt modelId="{F972936A-B776-4DDB-B7EF-D8952A89C7B6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Early 2018</a:t>
          </a:r>
        </a:p>
      </dgm:t>
    </dgm:pt>
    <dgm:pt modelId="{36B62681-318F-471C-8CD8-40631F80FAA6}" type="parTrans" cxnId="{55575B0F-D472-4385-90C4-3E1FF84A1535}">
      <dgm:prSet/>
      <dgm:spPr/>
      <dgm:t>
        <a:bodyPr/>
        <a:lstStyle/>
        <a:p>
          <a:endParaRPr lang="en-US"/>
        </a:p>
      </dgm:t>
    </dgm:pt>
    <dgm:pt modelId="{A2AA55CF-E8AF-4B93-8CBE-147E1CF1FDE9}" type="sibTrans" cxnId="{55575B0F-D472-4385-90C4-3E1FF84A1535}">
      <dgm:prSet/>
      <dgm:spPr/>
      <dgm:t>
        <a:bodyPr/>
        <a:lstStyle/>
        <a:p>
          <a:endParaRPr lang="en-US"/>
        </a:p>
      </dgm:t>
    </dgm:pt>
    <dgm:pt modelId="{72957879-FE40-47AC-AE10-209849F5D03C}">
      <dgm:prSet phldrT="[Text]"/>
      <dgm:spPr/>
      <dgm:t>
        <a:bodyPr/>
        <a:lstStyle/>
        <a:p>
          <a:r>
            <a:rPr lang="en-US" dirty="0"/>
            <a:t>People in IRIS get new IRIS budget &amp; work with IC to develop new IRIS plan</a:t>
          </a:r>
        </a:p>
      </dgm:t>
    </dgm:pt>
    <dgm:pt modelId="{03BA99C4-E01B-4B24-95A2-7501B71A6A7C}" type="parTrans" cxnId="{82D68B41-52ED-47C8-87D2-9ABBFEDA48F1}">
      <dgm:prSet/>
      <dgm:spPr/>
      <dgm:t>
        <a:bodyPr/>
        <a:lstStyle/>
        <a:p>
          <a:endParaRPr lang="en-US"/>
        </a:p>
      </dgm:t>
    </dgm:pt>
    <dgm:pt modelId="{9B8EE1E1-9DEE-4AAE-B1C1-16E9F69E64A2}" type="sibTrans" cxnId="{82D68B41-52ED-47C8-87D2-9ABBFEDA48F1}">
      <dgm:prSet/>
      <dgm:spPr/>
      <dgm:t>
        <a:bodyPr/>
        <a:lstStyle/>
        <a:p>
          <a:endParaRPr lang="en-US"/>
        </a:p>
      </dgm:t>
    </dgm:pt>
    <dgm:pt modelId="{0C6896BB-446E-4370-812F-AF594DDADB03}">
      <dgm:prSet phldrT="[Text]"/>
      <dgm:spPr/>
      <dgm:t>
        <a:bodyPr/>
        <a:lstStyle/>
        <a:p>
          <a:r>
            <a:rPr lang="en-US" dirty="0"/>
            <a:t>MCOs define provider networks for 2018 (likely all current providers)</a:t>
          </a:r>
        </a:p>
      </dgm:t>
    </dgm:pt>
    <dgm:pt modelId="{5F4BDCEB-C896-4896-AE71-C2087686AD29}" type="parTrans" cxnId="{6F54296A-95F6-4AAA-9940-A0EF5811E78C}">
      <dgm:prSet/>
      <dgm:spPr/>
      <dgm:t>
        <a:bodyPr/>
        <a:lstStyle/>
        <a:p>
          <a:endParaRPr lang="en-US"/>
        </a:p>
      </dgm:t>
    </dgm:pt>
    <dgm:pt modelId="{A0B62BCF-D380-44D0-A14A-9ACCB2012FD9}" type="sibTrans" cxnId="{6F54296A-95F6-4AAA-9940-A0EF5811E78C}">
      <dgm:prSet/>
      <dgm:spPr/>
      <dgm:t>
        <a:bodyPr/>
        <a:lstStyle/>
        <a:p>
          <a:endParaRPr lang="en-US"/>
        </a:p>
      </dgm:t>
    </dgm:pt>
    <dgm:pt modelId="{3EF366A0-2066-4EC1-A377-866DCED27DE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Mid 2018</a:t>
          </a:r>
        </a:p>
      </dgm:t>
    </dgm:pt>
    <dgm:pt modelId="{3964520A-A503-4A9F-AA5E-F57426EA1DCB}" type="parTrans" cxnId="{62B33498-2422-49E2-99D2-9744C4491CC9}">
      <dgm:prSet/>
      <dgm:spPr/>
      <dgm:t>
        <a:bodyPr/>
        <a:lstStyle/>
        <a:p>
          <a:endParaRPr lang="en-US"/>
        </a:p>
      </dgm:t>
    </dgm:pt>
    <dgm:pt modelId="{83DBD490-73A1-43A5-A5E2-E17039FF9D98}" type="sibTrans" cxnId="{62B33498-2422-49E2-99D2-9744C4491CC9}">
      <dgm:prSet/>
      <dgm:spPr/>
      <dgm:t>
        <a:bodyPr/>
        <a:lstStyle/>
        <a:p>
          <a:endParaRPr lang="en-US"/>
        </a:p>
      </dgm:t>
    </dgm:pt>
    <dgm:pt modelId="{54CA54A3-7031-4940-A85C-62DF55A7849B}">
      <dgm:prSet phldrT="[Text]"/>
      <dgm:spPr/>
      <dgm:t>
        <a:bodyPr/>
        <a:lstStyle/>
        <a:p>
          <a:r>
            <a:rPr lang="en-US" dirty="0"/>
            <a:t>IRIS consultants work with IRIS participants to secure services</a:t>
          </a:r>
        </a:p>
      </dgm:t>
    </dgm:pt>
    <dgm:pt modelId="{3477E84B-BCA5-43CA-98E6-538B83380F04}" type="parTrans" cxnId="{B92A1F47-72EE-452E-A795-3E37561477C3}">
      <dgm:prSet/>
      <dgm:spPr/>
      <dgm:t>
        <a:bodyPr/>
        <a:lstStyle/>
        <a:p>
          <a:endParaRPr lang="en-US"/>
        </a:p>
      </dgm:t>
    </dgm:pt>
    <dgm:pt modelId="{BBBCFD64-0392-4F57-9E28-BE7C4483D332}" type="sibTrans" cxnId="{B92A1F47-72EE-452E-A795-3E37561477C3}">
      <dgm:prSet/>
      <dgm:spPr/>
      <dgm:t>
        <a:bodyPr/>
        <a:lstStyle/>
        <a:p>
          <a:endParaRPr lang="en-US"/>
        </a:p>
      </dgm:t>
    </dgm:pt>
    <dgm:pt modelId="{15A26669-300D-4A89-B66B-CD0F8856838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Late 2018</a:t>
          </a:r>
        </a:p>
      </dgm:t>
    </dgm:pt>
    <dgm:pt modelId="{38FCAE45-23FB-4350-96C1-673AB68F1EC7}" type="parTrans" cxnId="{147417D7-5FFF-4DE1-9F37-E29EC0E644D6}">
      <dgm:prSet/>
      <dgm:spPr/>
      <dgm:t>
        <a:bodyPr/>
        <a:lstStyle/>
        <a:p>
          <a:endParaRPr lang="en-US"/>
        </a:p>
      </dgm:t>
    </dgm:pt>
    <dgm:pt modelId="{63775704-FCFA-46B6-B7E0-C139E7F72395}" type="sibTrans" cxnId="{147417D7-5FFF-4DE1-9F37-E29EC0E644D6}">
      <dgm:prSet/>
      <dgm:spPr/>
      <dgm:t>
        <a:bodyPr/>
        <a:lstStyle/>
        <a:p>
          <a:endParaRPr lang="en-US"/>
        </a:p>
      </dgm:t>
    </dgm:pt>
    <dgm:pt modelId="{DF7D693C-210E-490B-B455-A6D3DE5AC9D9}">
      <dgm:prSet phldrT="[Text]"/>
      <dgm:spPr/>
      <dgm:t>
        <a:bodyPr/>
        <a:lstStyle/>
        <a:p>
          <a:r>
            <a:rPr lang="en-US" dirty="0"/>
            <a:t>MCOs set provider rates for 2018 (likely same as Dane County rates)</a:t>
          </a:r>
        </a:p>
      </dgm:t>
    </dgm:pt>
    <dgm:pt modelId="{E7E89DF0-33AE-4851-B7FD-5E7F55E6F143}" type="parTrans" cxnId="{6D0C4FD5-B91D-4EE2-BAD2-14D65063A0B4}">
      <dgm:prSet/>
      <dgm:spPr/>
      <dgm:t>
        <a:bodyPr/>
        <a:lstStyle/>
        <a:p>
          <a:endParaRPr lang="en-US"/>
        </a:p>
      </dgm:t>
    </dgm:pt>
    <dgm:pt modelId="{C0040634-DE48-4959-B501-3A74CEB680E9}" type="sibTrans" cxnId="{6D0C4FD5-B91D-4EE2-BAD2-14D65063A0B4}">
      <dgm:prSet/>
      <dgm:spPr/>
      <dgm:t>
        <a:bodyPr/>
        <a:lstStyle/>
        <a:p>
          <a:endParaRPr lang="en-US"/>
        </a:p>
      </dgm:t>
    </dgm:pt>
    <dgm:pt modelId="{1C4DF3D8-2C65-4A09-AA56-FF6CDE8C1D06}">
      <dgm:prSet phldrT="[Text]"/>
      <dgm:spPr/>
      <dgm:t>
        <a:bodyPr/>
        <a:lstStyle/>
        <a:p>
          <a:r>
            <a:rPr lang="en-US" dirty="0"/>
            <a:t>MCOs do in-depth reviews of individual plans (and make revisions in some cases)</a:t>
          </a:r>
        </a:p>
      </dgm:t>
    </dgm:pt>
    <dgm:pt modelId="{A2173F17-34E1-4514-87B4-D8D49A5A2EC2}" type="parTrans" cxnId="{C81B9F35-7853-496F-8FC3-E77DAFE0E716}">
      <dgm:prSet/>
      <dgm:spPr/>
      <dgm:t>
        <a:bodyPr/>
        <a:lstStyle/>
        <a:p>
          <a:endParaRPr lang="en-US"/>
        </a:p>
      </dgm:t>
    </dgm:pt>
    <dgm:pt modelId="{EC5B635B-3A8D-4716-921B-9BE9A32284D4}" type="sibTrans" cxnId="{C81B9F35-7853-496F-8FC3-E77DAFE0E716}">
      <dgm:prSet/>
      <dgm:spPr/>
      <dgm:t>
        <a:bodyPr/>
        <a:lstStyle/>
        <a:p>
          <a:endParaRPr lang="en-US"/>
        </a:p>
      </dgm:t>
    </dgm:pt>
    <dgm:pt modelId="{0CF0DFA2-5C7A-429D-8FCF-8C898775C2CD}">
      <dgm:prSet phldrT="[Text]"/>
      <dgm:spPr/>
      <dgm:t>
        <a:bodyPr/>
        <a:lstStyle/>
        <a:p>
          <a:r>
            <a:rPr lang="en-US" dirty="0"/>
            <a:t>MCOs set provider rates for 2019 (possible rate cuts?)</a:t>
          </a:r>
        </a:p>
      </dgm:t>
    </dgm:pt>
    <dgm:pt modelId="{C23B4511-1C05-4444-9A6F-0F0E9A9F5EF1}" type="parTrans" cxnId="{0F169E25-BA92-4612-AF2A-5FAFEAFA4B37}">
      <dgm:prSet/>
      <dgm:spPr/>
      <dgm:t>
        <a:bodyPr/>
        <a:lstStyle/>
        <a:p>
          <a:endParaRPr lang="en-US"/>
        </a:p>
      </dgm:t>
    </dgm:pt>
    <dgm:pt modelId="{F66F675B-DF58-451A-A360-636E0D2A9437}" type="sibTrans" cxnId="{0F169E25-BA92-4612-AF2A-5FAFEAFA4B37}">
      <dgm:prSet/>
      <dgm:spPr/>
      <dgm:t>
        <a:bodyPr/>
        <a:lstStyle/>
        <a:p>
          <a:endParaRPr lang="en-US"/>
        </a:p>
      </dgm:t>
    </dgm:pt>
    <dgm:pt modelId="{D0B02918-E783-4418-917D-18380DB96DEF}" type="pres">
      <dgm:prSet presAssocID="{70FE5747-73FC-43AC-8433-8193BA40FB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EC1A2C-AA39-4F52-AEA2-FAE8024B7802}" type="pres">
      <dgm:prSet presAssocID="{354CD32D-3CE3-4016-B04E-98E5FFE59ABD}" presName="composite" presStyleCnt="0"/>
      <dgm:spPr/>
    </dgm:pt>
    <dgm:pt modelId="{27A0C305-572F-4D86-8BA2-189DA4FED024}" type="pres">
      <dgm:prSet presAssocID="{354CD32D-3CE3-4016-B04E-98E5FFE59AB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5BA-14C1-4FFD-BF01-331A00636B1D}" type="pres">
      <dgm:prSet presAssocID="{354CD32D-3CE3-4016-B04E-98E5FFE59AB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5D0A9-A4B5-47C8-8007-F604885366B2}" type="pres">
      <dgm:prSet presAssocID="{87AC5021-66B0-42F6-93E7-CB5CE2F5F93D}" presName="sp" presStyleCnt="0"/>
      <dgm:spPr/>
    </dgm:pt>
    <dgm:pt modelId="{9F04932E-3C48-4871-B6D1-E10B0AD4BC87}" type="pres">
      <dgm:prSet presAssocID="{F972936A-B776-4DDB-B7EF-D8952A89C7B6}" presName="composite" presStyleCnt="0"/>
      <dgm:spPr/>
    </dgm:pt>
    <dgm:pt modelId="{31B35421-C388-455B-8BF1-A0BFF9D3992F}" type="pres">
      <dgm:prSet presAssocID="{F972936A-B776-4DDB-B7EF-D8952A89C7B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C7BCA-B72F-40B7-90FB-AD3D3B7BAD6E}" type="pres">
      <dgm:prSet presAssocID="{F972936A-B776-4DDB-B7EF-D8952A89C7B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2F357-DA9E-4B53-889C-107761405705}" type="pres">
      <dgm:prSet presAssocID="{A2AA55CF-E8AF-4B93-8CBE-147E1CF1FDE9}" presName="sp" presStyleCnt="0"/>
      <dgm:spPr/>
    </dgm:pt>
    <dgm:pt modelId="{C4DAFB58-6E00-448B-A2B5-2961CD7A10F9}" type="pres">
      <dgm:prSet presAssocID="{3EF366A0-2066-4EC1-A377-866DCED27DEC}" presName="composite" presStyleCnt="0"/>
      <dgm:spPr/>
    </dgm:pt>
    <dgm:pt modelId="{95295B23-6838-46A7-84B6-5B984BDF6232}" type="pres">
      <dgm:prSet presAssocID="{3EF366A0-2066-4EC1-A377-866DCED27DE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B956A-BB26-4C67-A0FD-F0272EC9B02B}" type="pres">
      <dgm:prSet presAssocID="{3EF366A0-2066-4EC1-A377-866DCED27DE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41389-1116-448B-B5CE-4B8E84DD9B2C}" type="pres">
      <dgm:prSet presAssocID="{83DBD490-73A1-43A5-A5E2-E17039FF9D98}" presName="sp" presStyleCnt="0"/>
      <dgm:spPr/>
    </dgm:pt>
    <dgm:pt modelId="{C8E5D184-39EA-4884-9A3A-CB24C3FC07C1}" type="pres">
      <dgm:prSet presAssocID="{15A26669-300D-4A89-B66B-CD0F8856838B}" presName="composite" presStyleCnt="0"/>
      <dgm:spPr/>
    </dgm:pt>
    <dgm:pt modelId="{EF10F800-8D2E-4747-A73C-A40FD369EEA7}" type="pres">
      <dgm:prSet presAssocID="{15A26669-300D-4A89-B66B-CD0F8856838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DCA32-8016-4ABC-8731-7868FD03EEB9}" type="pres">
      <dgm:prSet presAssocID="{15A26669-300D-4A89-B66B-CD0F8856838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7417D7-5FFF-4DE1-9F37-E29EC0E644D6}" srcId="{70FE5747-73FC-43AC-8433-8193BA40FB51}" destId="{15A26669-300D-4A89-B66B-CD0F8856838B}" srcOrd="3" destOrd="0" parTransId="{38FCAE45-23FB-4350-96C1-673AB68F1EC7}" sibTransId="{63775704-FCFA-46B6-B7E0-C139E7F72395}"/>
    <dgm:cxn modelId="{6D0C4FD5-B91D-4EE2-BAD2-14D65063A0B4}" srcId="{F972936A-B776-4DDB-B7EF-D8952A89C7B6}" destId="{DF7D693C-210E-490B-B455-A6D3DE5AC9D9}" srcOrd="2" destOrd="0" parTransId="{E7E89DF0-33AE-4851-B7FD-5E7F55E6F143}" sibTransId="{C0040634-DE48-4959-B501-3A74CEB680E9}"/>
    <dgm:cxn modelId="{2B2C25CC-9FF4-174C-8CEB-A86CC17B7962}" type="presOf" srcId="{15A26669-300D-4A89-B66B-CD0F8856838B}" destId="{EF10F800-8D2E-4747-A73C-A40FD369EEA7}" srcOrd="0" destOrd="0" presId="urn:microsoft.com/office/officeart/2005/8/layout/chevron2"/>
    <dgm:cxn modelId="{C81B9F35-7853-496F-8FC3-E77DAFE0E716}" srcId="{15A26669-300D-4A89-B66B-CD0F8856838B}" destId="{1C4DF3D8-2C65-4A09-AA56-FF6CDE8C1D06}" srcOrd="0" destOrd="0" parTransId="{A2173F17-34E1-4514-87B4-D8D49A5A2EC2}" sibTransId="{EC5B635B-3A8D-4716-921B-9BE9A32284D4}"/>
    <dgm:cxn modelId="{351CE35C-B19E-491D-A2FA-D530EF81493C}" srcId="{70FE5747-73FC-43AC-8433-8193BA40FB51}" destId="{354CD32D-3CE3-4016-B04E-98E5FFE59ABD}" srcOrd="0" destOrd="0" parTransId="{DD77C881-B9E5-4603-9D63-834E139166D7}" sibTransId="{87AC5021-66B0-42F6-93E7-CB5CE2F5F93D}"/>
    <dgm:cxn modelId="{55575B0F-D472-4385-90C4-3E1FF84A1535}" srcId="{70FE5747-73FC-43AC-8433-8193BA40FB51}" destId="{F972936A-B776-4DDB-B7EF-D8952A89C7B6}" srcOrd="1" destOrd="0" parTransId="{36B62681-318F-471C-8CD8-40631F80FAA6}" sibTransId="{A2AA55CF-E8AF-4B93-8CBE-147E1CF1FDE9}"/>
    <dgm:cxn modelId="{086F533D-BBF2-4A4F-B8DC-2D9F97E9691D}" type="presOf" srcId="{1C4DF3D8-2C65-4A09-AA56-FF6CDE8C1D06}" destId="{169DCA32-8016-4ABC-8731-7868FD03EEB9}" srcOrd="0" destOrd="0" presId="urn:microsoft.com/office/officeart/2005/8/layout/chevron2"/>
    <dgm:cxn modelId="{076AD420-5DF7-414A-B72B-30F5FA0C0E2A}" type="presOf" srcId="{0C6896BB-446E-4370-812F-AF594DDADB03}" destId="{6B3C7BCA-B72F-40B7-90FB-AD3D3B7BAD6E}" srcOrd="0" destOrd="1" presId="urn:microsoft.com/office/officeart/2005/8/layout/chevron2"/>
    <dgm:cxn modelId="{4951EB3F-2FF2-B34E-932B-4CFFA8187E17}" type="presOf" srcId="{70FE5747-73FC-43AC-8433-8193BA40FB51}" destId="{D0B02918-E783-4418-917D-18380DB96DEF}" srcOrd="0" destOrd="0" presId="urn:microsoft.com/office/officeart/2005/8/layout/chevron2"/>
    <dgm:cxn modelId="{62B33498-2422-49E2-99D2-9744C4491CC9}" srcId="{70FE5747-73FC-43AC-8433-8193BA40FB51}" destId="{3EF366A0-2066-4EC1-A377-866DCED27DEC}" srcOrd="2" destOrd="0" parTransId="{3964520A-A503-4A9F-AA5E-F57426EA1DCB}" sibTransId="{83DBD490-73A1-43A5-A5E2-E17039FF9D98}"/>
    <dgm:cxn modelId="{88EAAB83-1C24-084C-AB03-80674478B9E4}" type="presOf" srcId="{72957879-FE40-47AC-AE10-209849F5D03C}" destId="{6B3C7BCA-B72F-40B7-90FB-AD3D3B7BAD6E}" srcOrd="0" destOrd="0" presId="urn:microsoft.com/office/officeart/2005/8/layout/chevron2"/>
    <dgm:cxn modelId="{F368361E-D75E-0743-A9D9-0A0DB444DC20}" type="presOf" srcId="{F972936A-B776-4DDB-B7EF-D8952A89C7B6}" destId="{31B35421-C388-455B-8BF1-A0BFF9D3992F}" srcOrd="0" destOrd="0" presId="urn:microsoft.com/office/officeart/2005/8/layout/chevron2"/>
    <dgm:cxn modelId="{B92A1F47-72EE-452E-A795-3E37561477C3}" srcId="{3EF366A0-2066-4EC1-A377-866DCED27DEC}" destId="{54CA54A3-7031-4940-A85C-62DF55A7849B}" srcOrd="0" destOrd="0" parTransId="{3477E84B-BCA5-43CA-98E6-538B83380F04}" sibTransId="{BBBCFD64-0392-4F57-9E28-BE7C4483D332}"/>
    <dgm:cxn modelId="{2BB5D1C6-C7FA-074D-AD14-AE995A8E541F}" type="presOf" srcId="{6977CD6F-8B81-43D3-98D8-1CBE061897EB}" destId="{404A45BA-14C1-4FFD-BF01-331A00636B1D}" srcOrd="0" destOrd="0" presId="urn:microsoft.com/office/officeart/2005/8/layout/chevron2"/>
    <dgm:cxn modelId="{6F54296A-95F6-4AAA-9940-A0EF5811E78C}" srcId="{F972936A-B776-4DDB-B7EF-D8952A89C7B6}" destId="{0C6896BB-446E-4370-812F-AF594DDADB03}" srcOrd="1" destOrd="0" parTransId="{5F4BDCEB-C896-4896-AE71-C2087686AD29}" sibTransId="{A0B62BCF-D380-44D0-A14A-9ACCB2012FD9}"/>
    <dgm:cxn modelId="{85F769BE-884A-461D-A5AE-2BB94F4E05A5}" srcId="{354CD32D-3CE3-4016-B04E-98E5FFE59ABD}" destId="{6977CD6F-8B81-43D3-98D8-1CBE061897EB}" srcOrd="0" destOrd="0" parTransId="{5F63A8B4-365D-4CE5-B4EE-1409DE2F3981}" sibTransId="{DA365751-5C69-485A-BD01-1BAE59293911}"/>
    <dgm:cxn modelId="{82D68B41-52ED-47C8-87D2-9ABBFEDA48F1}" srcId="{F972936A-B776-4DDB-B7EF-D8952A89C7B6}" destId="{72957879-FE40-47AC-AE10-209849F5D03C}" srcOrd="0" destOrd="0" parTransId="{03BA99C4-E01B-4B24-95A2-7501B71A6A7C}" sibTransId="{9B8EE1E1-9DEE-4AAE-B1C1-16E9F69E64A2}"/>
    <dgm:cxn modelId="{0F169E25-BA92-4612-AF2A-5FAFEAFA4B37}" srcId="{15A26669-300D-4A89-B66B-CD0F8856838B}" destId="{0CF0DFA2-5C7A-429D-8FCF-8C898775C2CD}" srcOrd="1" destOrd="0" parTransId="{C23B4511-1C05-4444-9A6F-0F0E9A9F5EF1}" sibTransId="{F66F675B-DF58-451A-A360-636E0D2A9437}"/>
    <dgm:cxn modelId="{B5DC002B-5AEE-D246-88A9-19201881135C}" type="presOf" srcId="{DF7D693C-210E-490B-B455-A6D3DE5AC9D9}" destId="{6B3C7BCA-B72F-40B7-90FB-AD3D3B7BAD6E}" srcOrd="0" destOrd="2" presId="urn:microsoft.com/office/officeart/2005/8/layout/chevron2"/>
    <dgm:cxn modelId="{0D3E1E50-AEA2-5343-9D94-133D6ABB08C4}" type="presOf" srcId="{3EF366A0-2066-4EC1-A377-866DCED27DEC}" destId="{95295B23-6838-46A7-84B6-5B984BDF6232}" srcOrd="0" destOrd="0" presId="urn:microsoft.com/office/officeart/2005/8/layout/chevron2"/>
    <dgm:cxn modelId="{2620DC32-292C-5349-8BE2-A7289FEDDEDE}" type="presOf" srcId="{354CD32D-3CE3-4016-B04E-98E5FFE59ABD}" destId="{27A0C305-572F-4D86-8BA2-189DA4FED024}" srcOrd="0" destOrd="0" presId="urn:microsoft.com/office/officeart/2005/8/layout/chevron2"/>
    <dgm:cxn modelId="{35DC830E-2ADA-214A-A009-9B84BD71B2B5}" type="presOf" srcId="{54CA54A3-7031-4940-A85C-62DF55A7849B}" destId="{6EFB956A-BB26-4C67-A0FD-F0272EC9B02B}" srcOrd="0" destOrd="0" presId="urn:microsoft.com/office/officeart/2005/8/layout/chevron2"/>
    <dgm:cxn modelId="{D2CB48ED-9DD3-A141-9C7F-D656C5BDD41F}" type="presOf" srcId="{0CF0DFA2-5C7A-429D-8FCF-8C898775C2CD}" destId="{169DCA32-8016-4ABC-8731-7868FD03EEB9}" srcOrd="0" destOrd="1" presId="urn:microsoft.com/office/officeart/2005/8/layout/chevron2"/>
    <dgm:cxn modelId="{8A08FD23-5CD3-5442-910B-7AF27FE0FB1F}" type="presParOf" srcId="{D0B02918-E783-4418-917D-18380DB96DEF}" destId="{BBEC1A2C-AA39-4F52-AEA2-FAE8024B7802}" srcOrd="0" destOrd="0" presId="urn:microsoft.com/office/officeart/2005/8/layout/chevron2"/>
    <dgm:cxn modelId="{CAE1A14D-F01E-C54F-AC24-4CEA2C59C6F1}" type="presParOf" srcId="{BBEC1A2C-AA39-4F52-AEA2-FAE8024B7802}" destId="{27A0C305-572F-4D86-8BA2-189DA4FED024}" srcOrd="0" destOrd="0" presId="urn:microsoft.com/office/officeart/2005/8/layout/chevron2"/>
    <dgm:cxn modelId="{AD3A7018-490A-B54D-BB86-9C3D741B784A}" type="presParOf" srcId="{BBEC1A2C-AA39-4F52-AEA2-FAE8024B7802}" destId="{404A45BA-14C1-4FFD-BF01-331A00636B1D}" srcOrd="1" destOrd="0" presId="urn:microsoft.com/office/officeart/2005/8/layout/chevron2"/>
    <dgm:cxn modelId="{7ADCD2EB-75EA-DE44-BBDF-9519F151EB95}" type="presParOf" srcId="{D0B02918-E783-4418-917D-18380DB96DEF}" destId="{D7A5D0A9-A4B5-47C8-8007-F604885366B2}" srcOrd="1" destOrd="0" presId="urn:microsoft.com/office/officeart/2005/8/layout/chevron2"/>
    <dgm:cxn modelId="{DAA3E752-D28F-8147-999C-DA29A0015322}" type="presParOf" srcId="{D0B02918-E783-4418-917D-18380DB96DEF}" destId="{9F04932E-3C48-4871-B6D1-E10B0AD4BC87}" srcOrd="2" destOrd="0" presId="urn:microsoft.com/office/officeart/2005/8/layout/chevron2"/>
    <dgm:cxn modelId="{3C96194D-3FD4-1249-A361-F0D0C4148974}" type="presParOf" srcId="{9F04932E-3C48-4871-B6D1-E10B0AD4BC87}" destId="{31B35421-C388-455B-8BF1-A0BFF9D3992F}" srcOrd="0" destOrd="0" presId="urn:microsoft.com/office/officeart/2005/8/layout/chevron2"/>
    <dgm:cxn modelId="{044C9AAD-5ED1-D346-8563-DB3246BBB909}" type="presParOf" srcId="{9F04932E-3C48-4871-B6D1-E10B0AD4BC87}" destId="{6B3C7BCA-B72F-40B7-90FB-AD3D3B7BAD6E}" srcOrd="1" destOrd="0" presId="urn:microsoft.com/office/officeart/2005/8/layout/chevron2"/>
    <dgm:cxn modelId="{EF7AEA7B-D85D-2143-BC03-E672071B5CE9}" type="presParOf" srcId="{D0B02918-E783-4418-917D-18380DB96DEF}" destId="{5A82F357-DA9E-4B53-889C-107761405705}" srcOrd="3" destOrd="0" presId="urn:microsoft.com/office/officeart/2005/8/layout/chevron2"/>
    <dgm:cxn modelId="{C393650E-FF06-FC47-BFCB-2A6EE9118D54}" type="presParOf" srcId="{D0B02918-E783-4418-917D-18380DB96DEF}" destId="{C4DAFB58-6E00-448B-A2B5-2961CD7A10F9}" srcOrd="4" destOrd="0" presId="urn:microsoft.com/office/officeart/2005/8/layout/chevron2"/>
    <dgm:cxn modelId="{FE315608-D99E-5F45-B888-C82DD629874B}" type="presParOf" srcId="{C4DAFB58-6E00-448B-A2B5-2961CD7A10F9}" destId="{95295B23-6838-46A7-84B6-5B984BDF6232}" srcOrd="0" destOrd="0" presId="urn:microsoft.com/office/officeart/2005/8/layout/chevron2"/>
    <dgm:cxn modelId="{66A0F75F-3383-C54F-AA86-458D9300175E}" type="presParOf" srcId="{C4DAFB58-6E00-448B-A2B5-2961CD7A10F9}" destId="{6EFB956A-BB26-4C67-A0FD-F0272EC9B02B}" srcOrd="1" destOrd="0" presId="urn:microsoft.com/office/officeart/2005/8/layout/chevron2"/>
    <dgm:cxn modelId="{2204C210-6888-8142-8F94-69BF3F30BBD7}" type="presParOf" srcId="{D0B02918-E783-4418-917D-18380DB96DEF}" destId="{1A241389-1116-448B-B5CE-4B8E84DD9B2C}" srcOrd="5" destOrd="0" presId="urn:microsoft.com/office/officeart/2005/8/layout/chevron2"/>
    <dgm:cxn modelId="{2A861515-5DFE-7C4B-B5F3-E32458A54CB1}" type="presParOf" srcId="{D0B02918-E783-4418-917D-18380DB96DEF}" destId="{C8E5D184-39EA-4884-9A3A-CB24C3FC07C1}" srcOrd="6" destOrd="0" presId="urn:microsoft.com/office/officeart/2005/8/layout/chevron2"/>
    <dgm:cxn modelId="{BC4AFC74-7FC0-C142-B147-2019AE276BFA}" type="presParOf" srcId="{C8E5D184-39EA-4884-9A3A-CB24C3FC07C1}" destId="{EF10F800-8D2E-4747-A73C-A40FD369EEA7}" srcOrd="0" destOrd="0" presId="urn:microsoft.com/office/officeart/2005/8/layout/chevron2"/>
    <dgm:cxn modelId="{C3D983B2-EA77-634B-A59B-EB3139FB967F}" type="presParOf" srcId="{C8E5D184-39EA-4884-9A3A-CB24C3FC07C1}" destId="{169DCA32-8016-4ABC-8731-7868FD03EE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F732C-90E4-4D70-9432-E1C908C54F77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Early 2017</a:t>
          </a:r>
        </a:p>
      </dsp:txBody>
      <dsp:txXfrm rot="-5400000">
        <a:off x="1" y="512108"/>
        <a:ext cx="1024202" cy="438943"/>
      </dsp:txXfrm>
    </dsp:sp>
    <dsp:sp modelId="{096D10BA-1201-448F-81F6-814CCB3E8A5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WI DHS issues Request for Proposal for MCOs to operate in Dane County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last round of annual functional screens before the transition begin and continue throughout the year</a:t>
          </a:r>
        </a:p>
      </dsp:txBody>
      <dsp:txXfrm rot="-5400000">
        <a:off x="1024202" y="46434"/>
        <a:ext cx="7057371" cy="858192"/>
      </dsp:txXfrm>
    </dsp:sp>
    <dsp:sp modelId="{7263F6B7-1EF3-4A93-B37C-C8C360B04E89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shade val="80000"/>
              <a:hueOff val="116427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Mid 2017</a:t>
          </a:r>
        </a:p>
      </dsp:txBody>
      <dsp:txXfrm rot="-5400000">
        <a:off x="1" y="1830610"/>
        <a:ext cx="1024202" cy="438943"/>
      </dsp:txXfrm>
    </dsp:sp>
    <dsp:sp modelId="{BA38A666-46A2-407F-B128-3FDD8AA9809A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16427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WI DHS selects 2-3 ICAs and 2-3 MCOs to operate in Dane County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Consumers &amp; families get notice of timeline to choose FC/IRIS by X date</a:t>
          </a:r>
        </a:p>
      </dsp:txBody>
      <dsp:txXfrm rot="-5400000">
        <a:off x="1024202" y="1364936"/>
        <a:ext cx="7057371" cy="858192"/>
      </dsp:txXfrm>
    </dsp:sp>
    <dsp:sp modelId="{FF6E715E-BEF3-4285-8A38-A721E1AF6666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shade val="80000"/>
              <a:hueOff val="232854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>
                  <a:lumMod val="95000"/>
                  <a:lumOff val="5000"/>
                </a:schemeClr>
              </a:solidFill>
            </a:rPr>
            <a:t>Mid-Late 2017</a:t>
          </a:r>
        </a:p>
      </dsp:txBody>
      <dsp:txXfrm rot="-5400000">
        <a:off x="1" y="3149112"/>
        <a:ext cx="1024202" cy="438943"/>
      </dsp:txXfrm>
    </dsp:sp>
    <dsp:sp modelId="{71528731-0E4E-4CD4-9110-F8B9822BE4BD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32854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Dane ADRC provides options counseling to consumers and families</a:t>
          </a:r>
        </a:p>
      </dsp:txBody>
      <dsp:txXfrm rot="-5400000">
        <a:off x="1024202" y="2683437"/>
        <a:ext cx="7057371" cy="858192"/>
      </dsp:txXfrm>
    </dsp:sp>
    <dsp:sp modelId="{5F940312-5212-48C1-AD54-695D5458B630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shade val="80000"/>
              <a:hueOff val="349281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>
                  <a:lumMod val="95000"/>
                  <a:lumOff val="5000"/>
                </a:schemeClr>
              </a:solidFill>
            </a:rPr>
            <a:t>Late 2017</a:t>
          </a:r>
        </a:p>
      </dsp:txBody>
      <dsp:txXfrm rot="-5400000">
        <a:off x="1" y="4467614"/>
        <a:ext cx="1024202" cy="438943"/>
      </dsp:txXfrm>
    </dsp:sp>
    <dsp:sp modelId="{8EA5E44E-7C2D-4C6E-BAF2-BA032B505EF2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1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Consumers and families decide on whether to enroll in Family Care or IRIS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People who choose FC select an MCO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People who choose IRIS select an ICA</a:t>
          </a:r>
        </a:p>
      </dsp:txBody>
      <dsp:txXfrm rot="-5400000">
        <a:off x="1024202" y="4001938"/>
        <a:ext cx="7057371" cy="858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0C305-572F-4D86-8BA2-189DA4FED024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>
                  <a:lumMod val="95000"/>
                  <a:lumOff val="5000"/>
                </a:schemeClr>
              </a:solidFill>
            </a:rPr>
            <a:t>2018</a:t>
          </a:r>
        </a:p>
      </dsp:txBody>
      <dsp:txXfrm rot="-5400000">
        <a:off x="1" y="512108"/>
        <a:ext cx="1024202" cy="438943"/>
      </dsp:txXfrm>
    </dsp:sp>
    <dsp:sp modelId="{404A45BA-14C1-4FFD-BF01-331A00636B1D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People who choose FC likely keep Dane individual plan for most/all of 2018</a:t>
          </a:r>
        </a:p>
      </dsp:txBody>
      <dsp:txXfrm rot="-5400000">
        <a:off x="1024202" y="46434"/>
        <a:ext cx="7057371" cy="858192"/>
      </dsp:txXfrm>
    </dsp:sp>
    <dsp:sp modelId="{31B35421-C388-455B-8BF1-A0BFF9D3992F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>
                  <a:lumMod val="95000"/>
                  <a:lumOff val="5000"/>
                </a:schemeClr>
              </a:solidFill>
            </a:rPr>
            <a:t>Early 2018</a:t>
          </a:r>
        </a:p>
      </dsp:txBody>
      <dsp:txXfrm rot="-5400000">
        <a:off x="1" y="1830610"/>
        <a:ext cx="1024202" cy="438943"/>
      </dsp:txXfrm>
    </dsp:sp>
    <dsp:sp modelId="{6B3C7BCA-B72F-40B7-90FB-AD3D3B7BAD6E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People in IRIS get new IRIS budget &amp; work with IC to develop new IRIS plan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MCOs define provider networks for 2018 (likely all current providers)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MCOs set provider rates for 2018 (likely same as Dane County rates)</a:t>
          </a:r>
        </a:p>
      </dsp:txBody>
      <dsp:txXfrm rot="-5400000">
        <a:off x="1024202" y="1364936"/>
        <a:ext cx="7057371" cy="858192"/>
      </dsp:txXfrm>
    </dsp:sp>
    <dsp:sp modelId="{95295B23-6838-46A7-84B6-5B984BDF6232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Mid 2018</a:t>
          </a:r>
        </a:p>
      </dsp:txBody>
      <dsp:txXfrm rot="-5400000">
        <a:off x="1" y="3149112"/>
        <a:ext cx="1024202" cy="438943"/>
      </dsp:txXfrm>
    </dsp:sp>
    <dsp:sp modelId="{6EFB956A-BB26-4C67-A0FD-F0272EC9B02B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IRIS consultants work with IRIS participants to secure services</a:t>
          </a:r>
        </a:p>
      </dsp:txBody>
      <dsp:txXfrm rot="-5400000">
        <a:off x="1024202" y="2683437"/>
        <a:ext cx="7057371" cy="858192"/>
      </dsp:txXfrm>
    </dsp:sp>
    <dsp:sp modelId="{EF10F800-8D2E-4747-A73C-A40FD369EEA7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Late 2018</a:t>
          </a:r>
        </a:p>
      </dsp:txBody>
      <dsp:txXfrm rot="-5400000">
        <a:off x="1" y="4467614"/>
        <a:ext cx="1024202" cy="438943"/>
      </dsp:txXfrm>
    </dsp:sp>
    <dsp:sp modelId="{169DCA32-8016-4ABC-8731-7868FD03EEB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MCOs do in-depth reviews of individual plans (and make revisions in some cases)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MCOs set provider rates for 2019 (possible rate cuts?)</a:t>
          </a:r>
        </a:p>
      </dsp:txBody>
      <dsp:txXfrm rot="-5400000">
        <a:off x="1024202" y="4001938"/>
        <a:ext cx="7057371" cy="85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9A73D-FDA2-C742-A14C-44B8E0B7B40C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2C5AF-5E23-A840-96C0-42048650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FC15-A693-4047-977E-208BBAAB39A5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8FFE-C7A9-4A7A-9965-54528AD4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1" y="802298"/>
            <a:ext cx="10163312" cy="2541431"/>
          </a:xfrm>
        </p:spPr>
        <p:txBody>
          <a:bodyPr>
            <a:normAutofit/>
          </a:bodyPr>
          <a:lstStyle/>
          <a:p>
            <a:r>
              <a:rPr lang="en-US" dirty="0"/>
              <a:t>Upcoming Changes in Dane County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531204"/>
            <a:ext cx="9201150" cy="977621"/>
          </a:xfrm>
        </p:spPr>
        <p:txBody>
          <a:bodyPr>
            <a:noAutofit/>
          </a:bodyPr>
          <a:lstStyle/>
          <a:p>
            <a:r>
              <a:rPr lang="en-US" sz="5400" dirty="0"/>
              <a:t>  Brief overview </a:t>
            </a:r>
            <a:r>
              <a:rPr lang="en-US" sz="3600" dirty="0" smtClean="0"/>
              <a:t>(</a:t>
            </a:r>
            <a:r>
              <a:rPr lang="en-US" sz="3600" dirty="0"/>
              <a:t>N</a:t>
            </a:r>
            <a:r>
              <a:rPr lang="en-US" sz="3600" dirty="0" smtClean="0"/>
              <a:t>ov</a:t>
            </a:r>
            <a:r>
              <a:rPr lang="en-US" sz="3600" dirty="0"/>
              <a:t>.  2016)</a:t>
            </a:r>
          </a:p>
        </p:txBody>
      </p:sp>
    </p:spTree>
    <p:extLst>
      <p:ext uri="{BB962C8B-B14F-4D97-AF65-F5344CB8AC3E}">
        <p14:creationId xmlns:p14="http://schemas.microsoft.com/office/powerpoint/2010/main" val="162014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674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</a:t>
            </a:r>
            <a:r>
              <a:rPr lang="en-US" sz="3600" dirty="0"/>
              <a:t>does </a:t>
            </a:r>
            <a:r>
              <a:rPr lang="en-US" sz="3600" dirty="0" smtClean="0"/>
              <a:t>IRIS </a:t>
            </a:r>
            <a:r>
              <a:rPr lang="en-US" sz="3600" dirty="0"/>
              <a:t>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30881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/>
              <a:t>Each person receives an Individual IRIS Budget, calculated by the ADRC using the functional screen (if the budget is too low it can be challenged)</a:t>
            </a:r>
          </a:p>
          <a:p>
            <a:r>
              <a:rPr lang="en-US" sz="5900" dirty="0"/>
              <a:t>Individual IRIS Plan developed and approved with the assistance of an IRIS Consultant employed by the ICA</a:t>
            </a:r>
          </a:p>
          <a:p>
            <a:r>
              <a:rPr lang="en-US" sz="5900" dirty="0"/>
              <a:t>Ongoing support provided by the IRIS Consultant </a:t>
            </a:r>
          </a:p>
          <a:p>
            <a:r>
              <a:rPr lang="en-US" sz="5900" dirty="0"/>
              <a:t>Individuals purchase services from provider agencies and others (with help from the FEA)</a:t>
            </a:r>
          </a:p>
          <a:p>
            <a:r>
              <a:rPr lang="en-US" sz="5900" dirty="0"/>
              <a:t>Separate agency provides self-directed personal care</a:t>
            </a:r>
          </a:p>
          <a:p>
            <a:r>
              <a:rPr lang="en-US" sz="5900" dirty="0"/>
              <a:t>Individuals have “budget authority” and “employer </a:t>
            </a:r>
            <a:r>
              <a:rPr lang="en-US" sz="5900" dirty="0" smtClean="0"/>
              <a:t>authority”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354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                  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/>
              <a:t>       </a:t>
            </a:r>
          </a:p>
          <a:p>
            <a:pPr marL="0" indent="0">
              <a:buNone/>
            </a:pPr>
            <a:r>
              <a:rPr lang="en-US" sz="6000" b="1" dirty="0"/>
              <a:t>         Dane County Transition            	    to Family Care and IRIS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6000" b="1" dirty="0"/>
              <a:t>                                         </a:t>
            </a:r>
            <a:r>
              <a:rPr lang="en-US" sz="3200" b="1" dirty="0"/>
              <a:t>(as of Jan., 2017)</a:t>
            </a:r>
          </a:p>
        </p:txBody>
      </p:sp>
    </p:spTree>
    <p:extLst>
      <p:ext uri="{BB962C8B-B14F-4D97-AF65-F5344CB8AC3E}">
        <p14:creationId xmlns:p14="http://schemas.microsoft.com/office/powerpoint/2010/main" val="28621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5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65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4520"/>
            <a:ext cx="10483354" cy="545310"/>
          </a:xfrm>
        </p:spPr>
        <p:txBody>
          <a:bodyPr>
            <a:noAutofit/>
          </a:bodyPr>
          <a:lstStyle/>
          <a:p>
            <a:r>
              <a:rPr lang="en-US" sz="3600" dirty="0"/>
              <a:t>      Dane  DD system now -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30"/>
            <a:ext cx="9603275" cy="4319450"/>
          </a:xfrm>
        </p:spPr>
        <p:txBody>
          <a:bodyPr>
            <a:noAutofit/>
          </a:bodyPr>
          <a:lstStyle/>
          <a:p>
            <a:r>
              <a:rPr lang="en-US" sz="3200" dirty="0"/>
              <a:t>1439 adults served; 97% use SDS (self-directed services)</a:t>
            </a:r>
          </a:p>
          <a:p>
            <a:r>
              <a:rPr lang="en-US" sz="3200" dirty="0"/>
              <a:t>91 support brokers and 6 county case managers</a:t>
            </a:r>
          </a:p>
          <a:p>
            <a:r>
              <a:rPr lang="en-US" sz="3200" dirty="0"/>
              <a:t>64% live outside of parents’ home (56% in own home, 5% in 1-2 person adult family homes, 3% in 3-4 person adult family homes, 0.6% in group homes)</a:t>
            </a:r>
          </a:p>
          <a:p>
            <a:r>
              <a:rPr lang="en-US" sz="3200" dirty="0"/>
              <a:t>68% receive supported employment; 3% have micro-enterprises; 14%  spend the day in sheltered workshop or day activity center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04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804520"/>
            <a:ext cx="10972799" cy="545310"/>
          </a:xfrm>
        </p:spPr>
        <p:txBody>
          <a:bodyPr>
            <a:normAutofit fontScale="90000"/>
          </a:bodyPr>
          <a:lstStyle/>
          <a:p>
            <a:r>
              <a:rPr lang="en-US" dirty="0"/>
              <a:t>Major strengths of the current Dane  DD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70" y="1807030"/>
            <a:ext cx="10995659" cy="4319450"/>
          </a:xfrm>
        </p:spPr>
        <p:txBody>
          <a:bodyPr>
            <a:noAutofit/>
          </a:bodyPr>
          <a:lstStyle/>
          <a:p>
            <a:r>
              <a:rPr lang="en-US" dirty="0"/>
              <a:t>Administered by a county government with elected officials &amp; positive values</a:t>
            </a:r>
          </a:p>
          <a:p>
            <a:r>
              <a:rPr lang="en-US" dirty="0"/>
              <a:t>Strong commitment to helping people make community connections</a:t>
            </a:r>
          </a:p>
          <a:p>
            <a:r>
              <a:rPr lang="en-US" dirty="0"/>
              <a:t>Unique approach to self-direction, involving independent support brokers</a:t>
            </a:r>
          </a:p>
          <a:p>
            <a:r>
              <a:rPr lang="en-US" dirty="0"/>
              <a:t>High reliance on supported living principles and models</a:t>
            </a:r>
          </a:p>
          <a:p>
            <a:r>
              <a:rPr lang="en-US" dirty="0"/>
              <a:t>Highest employment rate in the U.S. for people with developmental disabilities</a:t>
            </a:r>
          </a:p>
          <a:p>
            <a:r>
              <a:rPr lang="en-US" dirty="0"/>
              <a:t>Strong family networks &amp; array of complementary “public services”</a:t>
            </a:r>
          </a:p>
          <a:p>
            <a:r>
              <a:rPr lang="en-US" dirty="0"/>
              <a:t>Unique transportation partnership with the City of Madison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00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804520"/>
            <a:ext cx="10426204" cy="545310"/>
          </a:xfrm>
        </p:spPr>
        <p:txBody>
          <a:bodyPr>
            <a:normAutofit fontScale="90000"/>
          </a:bodyPr>
          <a:lstStyle/>
          <a:p>
            <a:r>
              <a:rPr lang="en-US" dirty="0"/>
              <a:t>  </a:t>
            </a:r>
            <a:r>
              <a:rPr lang="en-US" dirty="0" smtClean="0"/>
              <a:t>ADRCs </a:t>
            </a:r>
            <a:r>
              <a:rPr lang="en-US" dirty="0"/>
              <a:t>(Aging and disability resource centers)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30"/>
            <a:ext cx="9603275" cy="4136570"/>
          </a:xfrm>
        </p:spPr>
        <p:txBody>
          <a:bodyPr>
            <a:noAutofit/>
          </a:bodyPr>
          <a:lstStyle/>
          <a:p>
            <a:r>
              <a:rPr lang="en-US" sz="3600" dirty="0"/>
              <a:t>Dane already has one, providing information on aging and disability resources</a:t>
            </a:r>
          </a:p>
          <a:p>
            <a:r>
              <a:rPr lang="en-US" sz="3600" dirty="0"/>
              <a:t>In 2017 and 2018, the Dane ADRC will also conduct functional screens for eligibility for Family Care and IRIS; and provide options counseling both for people transitioning from the current Dane system to the new system and for new people entering the </a:t>
            </a:r>
            <a:r>
              <a:rPr lang="en-US" sz="3600" dirty="0" smtClean="0"/>
              <a:t>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484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4531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Family </a:t>
            </a:r>
            <a:r>
              <a:rPr lang="en-US" sz="4000" b="1" dirty="0"/>
              <a:t>care (managed care)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26141"/>
          </a:xfrm>
        </p:spPr>
        <p:txBody>
          <a:bodyPr>
            <a:normAutofit fontScale="55000" lnSpcReduction="20000"/>
          </a:bodyPr>
          <a:lstStyle/>
          <a:p>
            <a:r>
              <a:rPr lang="en-US" sz="5900" dirty="0"/>
              <a:t>Administered by MCOs (non-profit and profit-making managed care organizations),  serving multiple counties</a:t>
            </a:r>
          </a:p>
          <a:p>
            <a:r>
              <a:rPr lang="en-US" sz="5900" dirty="0"/>
              <a:t>MCO receives a “capitated rate” (Medicaid $) for each person it serves (similar to the way HMOs are funded), based on the state’s projections of average cost for all the MCO’s clients</a:t>
            </a:r>
          </a:p>
          <a:p>
            <a:r>
              <a:rPr lang="en-US" sz="5900" dirty="0"/>
              <a:t>Serves adults with developmental disabilities, adults with physical disabilities, and frail elders (referred to by MCOs as “members”)</a:t>
            </a:r>
          </a:p>
          <a:p>
            <a:r>
              <a:rPr lang="en-US" sz="5900" dirty="0"/>
              <a:t>Current wait lists will be eliminated within 3 years; no wait lists after </a:t>
            </a:r>
            <a:r>
              <a:rPr lang="en-US" sz="5900" dirty="0" smtClean="0"/>
              <a:t>that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76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7271" y="804519"/>
            <a:ext cx="10037584" cy="1049235"/>
          </a:xfrm>
        </p:spPr>
        <p:txBody>
          <a:bodyPr/>
          <a:lstStyle/>
          <a:p>
            <a:r>
              <a:rPr lang="en-US" dirty="0"/>
              <a:t>     </a:t>
            </a:r>
            <a:r>
              <a:rPr lang="en-US" sz="3600" dirty="0" smtClean="0"/>
              <a:t>MCOs </a:t>
            </a:r>
            <a:r>
              <a:rPr lang="en-US" sz="3600" dirty="0"/>
              <a:t>(managed care organizations)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26141"/>
          </a:xfrm>
        </p:spPr>
        <p:txBody>
          <a:bodyPr>
            <a:noAutofit/>
          </a:bodyPr>
          <a:lstStyle/>
          <a:p>
            <a:r>
              <a:rPr lang="en-US" dirty="0"/>
              <a:t>Manage and deliver Family Care services in multiple counties</a:t>
            </a:r>
          </a:p>
          <a:p>
            <a:r>
              <a:rPr lang="en-US" dirty="0"/>
              <a:t>Combine  services currently available from Dane County with Medicaid personal care in one combined package</a:t>
            </a:r>
          </a:p>
          <a:p>
            <a:r>
              <a:rPr lang="en-US" dirty="0"/>
              <a:t>Rely on care managers and interdisciplinary teams (including nurses)</a:t>
            </a:r>
          </a:p>
          <a:p>
            <a:r>
              <a:rPr lang="en-US" dirty="0"/>
              <a:t>Set up a “provider network” (which usually includes most or all existing providers </a:t>
            </a:r>
            <a:r>
              <a:rPr lang="en-US" u="sng" dirty="0"/>
              <a:t>at the outset </a:t>
            </a:r>
            <a:r>
              <a:rPr lang="en-US" dirty="0"/>
              <a:t>when they start up in a new county) </a:t>
            </a:r>
          </a:p>
          <a:p>
            <a:r>
              <a:rPr lang="en-US" dirty="0"/>
              <a:t>Individual service plans based on  desired outcomes</a:t>
            </a:r>
          </a:p>
          <a:p>
            <a:r>
              <a:rPr lang="en-US" dirty="0"/>
              <a:t>Offer a self-directed services option (mostly used to self direct one service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4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Wisconsin long-term care outcomes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26141"/>
          </a:xfrm>
        </p:spPr>
        <p:txBody>
          <a:bodyPr>
            <a:normAutofit fontScale="32500" lnSpcReduction="20000"/>
          </a:bodyPr>
          <a:lstStyle/>
          <a:p>
            <a:r>
              <a:rPr lang="en-US" sz="11200" dirty="0"/>
              <a:t>I decide where and with whom I live</a:t>
            </a:r>
          </a:p>
          <a:p>
            <a:r>
              <a:rPr lang="en-US" sz="11200" dirty="0"/>
              <a:t>I make decisions regarding my supports and services</a:t>
            </a:r>
          </a:p>
          <a:p>
            <a:r>
              <a:rPr lang="en-US" sz="11200" dirty="0"/>
              <a:t>I decide how I spend my day</a:t>
            </a:r>
          </a:p>
          <a:p>
            <a:r>
              <a:rPr lang="en-US" sz="11200" dirty="0"/>
              <a:t>I have relationships with family and friends I care about</a:t>
            </a:r>
          </a:p>
          <a:p>
            <a:r>
              <a:rPr lang="en-US" sz="11200" dirty="0"/>
              <a:t>I do things that are important to me</a:t>
            </a:r>
          </a:p>
          <a:p>
            <a:r>
              <a:rPr lang="en-US" sz="11200" dirty="0"/>
              <a:t>I am involved in my </a:t>
            </a:r>
            <a:r>
              <a:rPr lang="en-US" sz="11200" dirty="0" smtClean="0"/>
              <a:t>community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178787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Wisconsin long-term care outcomes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26141"/>
          </a:xfrm>
        </p:spPr>
        <p:txBody>
          <a:bodyPr>
            <a:normAutofit fontScale="40000" lnSpcReduction="20000"/>
          </a:bodyPr>
          <a:lstStyle/>
          <a:p>
            <a:r>
              <a:rPr lang="en-US" sz="11200" dirty="0"/>
              <a:t>My life is stable</a:t>
            </a:r>
          </a:p>
          <a:p>
            <a:r>
              <a:rPr lang="en-US" sz="11200" dirty="0"/>
              <a:t>I am respected and treated fairly</a:t>
            </a:r>
          </a:p>
          <a:p>
            <a:r>
              <a:rPr lang="en-US" sz="11200" dirty="0"/>
              <a:t>I have privacy</a:t>
            </a:r>
          </a:p>
          <a:p>
            <a:r>
              <a:rPr lang="en-US" sz="11200" dirty="0"/>
              <a:t>I have the best possible health</a:t>
            </a:r>
          </a:p>
          <a:p>
            <a:r>
              <a:rPr lang="en-US" sz="11200" dirty="0"/>
              <a:t>I feel safe</a:t>
            </a:r>
          </a:p>
          <a:p>
            <a:r>
              <a:rPr lang="en-US" sz="11200" dirty="0"/>
              <a:t>I have free from abuse and </a:t>
            </a:r>
            <a:r>
              <a:rPr lang="en-US" sz="11200" dirty="0" smtClean="0"/>
              <a:t>neglect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67286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674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IRIS </a:t>
            </a:r>
            <a:r>
              <a:rPr lang="en-US" sz="3600" dirty="0"/>
              <a:t>(</a:t>
            </a:r>
            <a:r>
              <a:rPr lang="en-US" sz="3600" i="1" dirty="0"/>
              <a:t>Include, Respect, I self-direct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07029"/>
            <a:ext cx="9603275" cy="4326141"/>
          </a:xfrm>
        </p:spPr>
        <p:txBody>
          <a:bodyPr>
            <a:normAutofit fontScale="32500" lnSpcReduction="20000"/>
          </a:bodyPr>
          <a:lstStyle/>
          <a:p>
            <a:r>
              <a:rPr lang="en-US" sz="11200" dirty="0"/>
              <a:t>Largest Medicaid Self-Direction program in the U.S. (14,000+ participants)</a:t>
            </a:r>
          </a:p>
          <a:p>
            <a:r>
              <a:rPr lang="en-US" sz="11200" dirty="0"/>
              <a:t>Has some similarities to the Dane system (and some differences, i.e. support brokers are different from IRIS Consultants)</a:t>
            </a:r>
          </a:p>
          <a:p>
            <a:r>
              <a:rPr lang="en-US" sz="11200" dirty="0"/>
              <a:t>Administered by WI Dept. of Health Services (DHS), through contracts with ICAs (IRIS Consultant Agencies) and FEAs (Fiscal Employment Agencies</a:t>
            </a:r>
            <a:r>
              <a:rPr lang="en-US" sz="11200" dirty="0" smtClean="0"/>
              <a:t>)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275729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883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Upcoming Changes in Dane County system</vt:lpstr>
      <vt:lpstr>      Dane  DD system now - demographics</vt:lpstr>
      <vt:lpstr>Major strengths of the current Dane  DD system </vt:lpstr>
      <vt:lpstr>  ADRCs (Aging and disability resource centers)</vt:lpstr>
      <vt:lpstr>Family care (managed care)</vt:lpstr>
      <vt:lpstr>     MCOs (managed care organizations)</vt:lpstr>
      <vt:lpstr> Wisconsin long-term care outcomes - 1</vt:lpstr>
      <vt:lpstr> Wisconsin long-term care outcomes - 2</vt:lpstr>
      <vt:lpstr>IRIS (Include, Respect, I self-direct)</vt:lpstr>
      <vt:lpstr>How does IRIS work?</vt:lpstr>
      <vt:lpstr>                   TIMELINE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Changes in Dane County system</dc:title>
  <dc:creator>lynnB</dc:creator>
  <cp:lastModifiedBy>STEFANIE M PRIMM</cp:lastModifiedBy>
  <cp:revision>20</cp:revision>
  <cp:lastPrinted>2017-01-26T20:40:59Z</cp:lastPrinted>
  <dcterms:created xsi:type="dcterms:W3CDTF">2016-11-26T23:05:14Z</dcterms:created>
  <dcterms:modified xsi:type="dcterms:W3CDTF">2017-01-26T20:44:39Z</dcterms:modified>
</cp:coreProperties>
</file>